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8" r:id="rId11"/>
    <p:sldId id="279" r:id="rId12"/>
  </p:sldIdLst>
  <p:sldSz cx="18288000" cy="10287000"/>
  <p:notesSz cx="6858000" cy="9144000"/>
  <p:embeddedFontLst>
    <p:embeddedFont>
      <p:font typeface="M+ Regular" panose="020B0600070205080204" charset="-128"/>
      <p:regular r:id="rId13"/>
    </p:embeddedFont>
    <p:embeddedFont>
      <p:font typeface="M+ Regular Bold" panose="020B0600070205080204" charset="-128"/>
      <p:regular r:id="rId14"/>
    </p:embeddedFont>
    <p:embeddedFont>
      <p:font typeface="Noto Sans Regular Bold" panose="020B0600070205080204" charset="-12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ow Bold" panose="020B060007020508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19" y="6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87429" y="-835648"/>
            <a:ext cx="7489248" cy="748924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481584"/>
            <a:ext cx="9258300" cy="6998277"/>
            <a:chOff x="0" y="0"/>
            <a:chExt cx="1853109" cy="1400751"/>
          </a:xfrm>
        </p:grpSpPr>
        <p:sp>
          <p:nvSpPr>
            <p:cNvPr id="5" name="Freeform 5"/>
            <p:cNvSpPr/>
            <p:nvPr/>
          </p:nvSpPr>
          <p:spPr>
            <a:xfrm>
              <a:off x="48260" y="48260"/>
              <a:ext cx="1804849" cy="1352491"/>
            </a:xfrm>
            <a:custGeom>
              <a:avLst/>
              <a:gdLst/>
              <a:ahLst/>
              <a:cxnLst/>
              <a:rect l="l" t="t" r="r" b="b"/>
              <a:pathLst>
                <a:path w="1804849" h="1352491">
                  <a:moveTo>
                    <a:pt x="0" y="0"/>
                  </a:moveTo>
                  <a:lnTo>
                    <a:pt x="1804849" y="0"/>
                  </a:lnTo>
                  <a:lnTo>
                    <a:pt x="1804849" y="1352491"/>
                  </a:lnTo>
                  <a:lnTo>
                    <a:pt x="0" y="1352491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6350"/>
              <a:ext cx="1804849" cy="1352491"/>
            </a:xfrm>
            <a:custGeom>
              <a:avLst/>
              <a:gdLst/>
              <a:ahLst/>
              <a:cxnLst/>
              <a:rect l="l" t="t" r="r" b="b"/>
              <a:pathLst>
                <a:path w="1804849" h="1352491">
                  <a:moveTo>
                    <a:pt x="0" y="0"/>
                  </a:moveTo>
                  <a:lnTo>
                    <a:pt x="1804849" y="0"/>
                  </a:lnTo>
                  <a:lnTo>
                    <a:pt x="1804849" y="1352491"/>
                  </a:lnTo>
                  <a:lnTo>
                    <a:pt x="0" y="13524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817549" cy="1365191"/>
            </a:xfrm>
            <a:custGeom>
              <a:avLst/>
              <a:gdLst/>
              <a:ahLst/>
              <a:cxnLst/>
              <a:rect l="l" t="t" r="r" b="b"/>
              <a:pathLst>
                <a:path w="1817549" h="1365191">
                  <a:moveTo>
                    <a:pt x="1817549" y="1365191"/>
                  </a:moveTo>
                  <a:lnTo>
                    <a:pt x="0" y="1365191"/>
                  </a:lnTo>
                  <a:lnTo>
                    <a:pt x="0" y="0"/>
                  </a:lnTo>
                  <a:lnTo>
                    <a:pt x="1817549" y="0"/>
                  </a:lnTo>
                  <a:lnTo>
                    <a:pt x="1817549" y="1365191"/>
                  </a:lnTo>
                  <a:close/>
                  <a:moveTo>
                    <a:pt x="12700" y="1352491"/>
                  </a:moveTo>
                  <a:lnTo>
                    <a:pt x="1804849" y="1352491"/>
                  </a:lnTo>
                  <a:lnTo>
                    <a:pt x="1804849" y="12700"/>
                  </a:lnTo>
                  <a:lnTo>
                    <a:pt x="12700" y="12700"/>
                  </a:lnTo>
                  <a:lnTo>
                    <a:pt x="12700" y="1352491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471689" y="-2446948"/>
            <a:ext cx="8684202" cy="8684202"/>
            <a:chOff x="0" y="0"/>
            <a:chExt cx="2787650" cy="278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7568"/>
          <a:stretch>
            <a:fillRect/>
          </a:stretch>
        </p:blipFill>
        <p:spPr>
          <a:xfrm>
            <a:off x="9059499" y="3433441"/>
            <a:ext cx="8199801" cy="70613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989859" y="2306520"/>
            <a:ext cx="7669241" cy="5081813"/>
            <a:chOff x="0" y="-28575"/>
            <a:chExt cx="10225654" cy="67757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51762"/>
              <a:ext cx="10225654" cy="354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40"/>
                </a:lnSpc>
              </a:pPr>
              <a:r>
                <a:rPr lang="en-US" sz="8700">
                  <a:solidFill>
                    <a:srgbClr val="000000"/>
                  </a:solidFill>
                  <a:ea typeface="Noto Sans Regular"/>
                </a:rPr>
                <a:t>新卒採用</a:t>
              </a:r>
            </a:p>
            <a:p>
              <a:pPr>
                <a:lnSpc>
                  <a:spcPts val="10440"/>
                </a:lnSpc>
              </a:pPr>
              <a:r>
                <a:rPr lang="en-US" sz="8700">
                  <a:solidFill>
                    <a:srgbClr val="000000"/>
                  </a:solidFill>
                  <a:ea typeface="Noto Sans Regular"/>
                </a:rPr>
                <a:t>会社説明会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225654" cy="79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9"/>
                </a:lnSpc>
                <a:spcBef>
                  <a:spcPct val="0"/>
                </a:spcBef>
              </a:pPr>
              <a:r>
                <a:rPr lang="ja-JP" altLang="en-US" sz="3799" dirty="0">
                  <a:solidFill>
                    <a:srgbClr val="000000"/>
                  </a:solidFill>
                  <a:ea typeface="M+ Regular Bold"/>
                </a:rPr>
                <a:t>変数１：会社名</a:t>
              </a:r>
              <a:endParaRPr lang="en-US" sz="3799" dirty="0">
                <a:solidFill>
                  <a:srgbClr val="000000"/>
                </a:solidFill>
                <a:ea typeface="M+ Regular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93037"/>
              <a:ext cx="10225654" cy="754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9"/>
                </a:lnSpc>
                <a:spcBef>
                  <a:spcPct val="0"/>
                </a:spcBef>
              </a:pPr>
              <a:r>
                <a:rPr lang="ja-JP" altLang="en-US" sz="3799" dirty="0">
                  <a:solidFill>
                    <a:srgbClr val="000000"/>
                  </a:solidFill>
                  <a:latin typeface="M+ Regular"/>
                </a:rPr>
                <a:t>変数２：日付</a:t>
              </a:r>
              <a:endParaRPr lang="en-US" sz="3799" dirty="0">
                <a:solidFill>
                  <a:srgbClr val="000000"/>
                </a:solidFill>
                <a:latin typeface="M+ Regula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197795" y="-2599883"/>
            <a:ext cx="8684202" cy="868420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685123" y="3700950"/>
            <a:ext cx="6128667" cy="5426271"/>
            <a:chOff x="0" y="0"/>
            <a:chExt cx="1869824" cy="1655527"/>
          </a:xfrm>
        </p:grpSpPr>
        <p:sp>
          <p:nvSpPr>
            <p:cNvPr id="5" name="Freeform 5"/>
            <p:cNvSpPr/>
            <p:nvPr/>
          </p:nvSpPr>
          <p:spPr>
            <a:xfrm>
              <a:off x="48260" y="48260"/>
              <a:ext cx="1821564" cy="1607267"/>
            </a:xfrm>
            <a:custGeom>
              <a:avLst/>
              <a:gdLst/>
              <a:ahLst/>
              <a:cxnLst/>
              <a:rect l="l" t="t" r="r" b="b"/>
              <a:pathLst>
                <a:path w="1821564" h="1607267">
                  <a:moveTo>
                    <a:pt x="0" y="0"/>
                  </a:moveTo>
                  <a:lnTo>
                    <a:pt x="1821564" y="0"/>
                  </a:lnTo>
                  <a:lnTo>
                    <a:pt x="1821564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6350"/>
              <a:ext cx="1821564" cy="1607267"/>
            </a:xfrm>
            <a:custGeom>
              <a:avLst/>
              <a:gdLst/>
              <a:ahLst/>
              <a:cxnLst/>
              <a:rect l="l" t="t" r="r" b="b"/>
              <a:pathLst>
                <a:path w="1821564" h="1607267">
                  <a:moveTo>
                    <a:pt x="0" y="0"/>
                  </a:moveTo>
                  <a:lnTo>
                    <a:pt x="1821564" y="0"/>
                  </a:lnTo>
                  <a:lnTo>
                    <a:pt x="1821564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834264" cy="1619967"/>
            </a:xfrm>
            <a:custGeom>
              <a:avLst/>
              <a:gdLst/>
              <a:ahLst/>
              <a:cxnLst/>
              <a:rect l="l" t="t" r="r" b="b"/>
              <a:pathLst>
                <a:path w="1834264" h="1619967">
                  <a:moveTo>
                    <a:pt x="1834264" y="1619967"/>
                  </a:moveTo>
                  <a:lnTo>
                    <a:pt x="0" y="1619967"/>
                  </a:lnTo>
                  <a:lnTo>
                    <a:pt x="0" y="0"/>
                  </a:lnTo>
                  <a:lnTo>
                    <a:pt x="1834264" y="0"/>
                  </a:lnTo>
                  <a:lnTo>
                    <a:pt x="1834264" y="1619967"/>
                  </a:lnTo>
                  <a:close/>
                  <a:moveTo>
                    <a:pt x="12700" y="1607267"/>
                  </a:moveTo>
                  <a:lnTo>
                    <a:pt x="1821564" y="1607267"/>
                  </a:lnTo>
                  <a:lnTo>
                    <a:pt x="1821564" y="12700"/>
                  </a:lnTo>
                  <a:lnTo>
                    <a:pt x="12700" y="12700"/>
                  </a:lnTo>
                  <a:lnTo>
                    <a:pt x="12700" y="1607267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303075" y="3700950"/>
            <a:ext cx="6128667" cy="5426271"/>
            <a:chOff x="0" y="0"/>
            <a:chExt cx="1869824" cy="1655527"/>
          </a:xfrm>
        </p:grpSpPr>
        <p:sp>
          <p:nvSpPr>
            <p:cNvPr id="12" name="Freeform 12"/>
            <p:cNvSpPr/>
            <p:nvPr/>
          </p:nvSpPr>
          <p:spPr>
            <a:xfrm>
              <a:off x="48260" y="48260"/>
              <a:ext cx="1821564" cy="1607267"/>
            </a:xfrm>
            <a:custGeom>
              <a:avLst/>
              <a:gdLst/>
              <a:ahLst/>
              <a:cxnLst/>
              <a:rect l="l" t="t" r="r" b="b"/>
              <a:pathLst>
                <a:path w="1821564" h="1607267">
                  <a:moveTo>
                    <a:pt x="0" y="0"/>
                  </a:moveTo>
                  <a:lnTo>
                    <a:pt x="1821564" y="0"/>
                  </a:lnTo>
                  <a:lnTo>
                    <a:pt x="1821564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" y="6350"/>
              <a:ext cx="1821564" cy="1607267"/>
            </a:xfrm>
            <a:custGeom>
              <a:avLst/>
              <a:gdLst/>
              <a:ahLst/>
              <a:cxnLst/>
              <a:rect l="l" t="t" r="r" b="b"/>
              <a:pathLst>
                <a:path w="1821564" h="1607267">
                  <a:moveTo>
                    <a:pt x="0" y="0"/>
                  </a:moveTo>
                  <a:lnTo>
                    <a:pt x="1821564" y="0"/>
                  </a:lnTo>
                  <a:lnTo>
                    <a:pt x="1821564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834264" cy="1619967"/>
            </a:xfrm>
            <a:custGeom>
              <a:avLst/>
              <a:gdLst/>
              <a:ahLst/>
              <a:cxnLst/>
              <a:rect l="l" t="t" r="r" b="b"/>
              <a:pathLst>
                <a:path w="1834264" h="1619967">
                  <a:moveTo>
                    <a:pt x="1834264" y="1619967"/>
                  </a:moveTo>
                  <a:lnTo>
                    <a:pt x="0" y="1619967"/>
                  </a:lnTo>
                  <a:lnTo>
                    <a:pt x="0" y="0"/>
                  </a:lnTo>
                  <a:lnTo>
                    <a:pt x="1834264" y="0"/>
                  </a:lnTo>
                  <a:lnTo>
                    <a:pt x="1834264" y="1619967"/>
                  </a:lnTo>
                  <a:close/>
                  <a:moveTo>
                    <a:pt x="12700" y="1607267"/>
                  </a:moveTo>
                  <a:lnTo>
                    <a:pt x="1821564" y="1607267"/>
                  </a:lnTo>
                  <a:lnTo>
                    <a:pt x="1821564" y="12700"/>
                  </a:lnTo>
                  <a:lnTo>
                    <a:pt x="12700" y="12700"/>
                  </a:lnTo>
                  <a:lnTo>
                    <a:pt x="12700" y="1607267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28700" y="-161925"/>
            <a:ext cx="1955547" cy="2871926"/>
            <a:chOff x="0" y="0"/>
            <a:chExt cx="2607396" cy="382923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607396" cy="3829235"/>
              <a:chOff x="0" y="0"/>
              <a:chExt cx="2771140" cy="406971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771140" cy="4069711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4069711">
                    <a:moveTo>
                      <a:pt x="0" y="0"/>
                    </a:moveTo>
                    <a:lnTo>
                      <a:pt x="0" y="3166741"/>
                    </a:lnTo>
                    <a:lnTo>
                      <a:pt x="1384300" y="4069711"/>
                    </a:lnTo>
                    <a:lnTo>
                      <a:pt x="2771140" y="3166741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30946" y="673100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Noto Sans Regular Bold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0946" y="1914617"/>
              <a:ext cx="2545504" cy="179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ea typeface="Noto Sans Regular Bold"/>
                </a:rPr>
                <a:t>仕事内容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ea typeface="Noto Sans Regular Bold"/>
                </a:rPr>
                <a:t>組織紹介</a:t>
              </a:r>
            </a:p>
            <a:p>
              <a:pPr algn="ctr">
                <a:lnSpc>
                  <a:spcPts val="3599"/>
                </a:lnSpc>
              </a:pPr>
              <a:endParaRPr lang="en-US" sz="2999">
                <a:solidFill>
                  <a:srgbClr val="FFFFFF"/>
                </a:solidFill>
                <a:ea typeface="Noto Sans Regular Bold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31904" y="7297450"/>
            <a:ext cx="4866357" cy="43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ja-JP" altLang="en-US" sz="2400" dirty="0">
                <a:solidFill>
                  <a:srgbClr val="000000"/>
                </a:solidFill>
                <a:ea typeface="M+ Regular"/>
              </a:rPr>
              <a:t>変数１７：社員の業務内容</a:t>
            </a:r>
            <a:endParaRPr lang="en-US" sz="2400" dirty="0">
              <a:solidFill>
                <a:srgbClr val="000000"/>
              </a:solidFill>
              <a:ea typeface="M+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849856" y="7297450"/>
            <a:ext cx="4866357" cy="43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ja-JP" altLang="en-US" sz="2400" dirty="0">
                <a:solidFill>
                  <a:srgbClr val="000000"/>
                </a:solidFill>
                <a:ea typeface="M+ Regular"/>
              </a:rPr>
              <a:t>変数１５：社員の業務内容</a:t>
            </a:r>
            <a:endParaRPr lang="en-US" sz="2400" dirty="0">
              <a:solidFill>
                <a:srgbClr val="000000"/>
              </a:solidFill>
              <a:ea typeface="M+ Regular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997848" y="5143500"/>
            <a:ext cx="3815317" cy="1811562"/>
            <a:chOff x="0" y="0"/>
            <a:chExt cx="5087089" cy="2415415"/>
          </a:xfrm>
        </p:grpSpPr>
        <p:sp>
          <p:nvSpPr>
            <p:cNvPr id="26" name="TextBox 26"/>
            <p:cNvSpPr txBox="1"/>
            <p:nvPr/>
          </p:nvSpPr>
          <p:spPr>
            <a:xfrm>
              <a:off x="0" y="0"/>
              <a:ext cx="5087089" cy="1709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ja-JP" altLang="en-US" sz="4200" dirty="0">
                  <a:solidFill>
                    <a:srgbClr val="000000"/>
                  </a:solidFill>
                  <a:ea typeface="Noto Sans Regular Bold"/>
                </a:rPr>
                <a:t>変数１４：社員名</a:t>
              </a:r>
              <a:endParaRPr lang="en-US" sz="4200" dirty="0">
                <a:solidFill>
                  <a:srgbClr val="000000"/>
                </a:solidFill>
                <a:ea typeface="Noto Sans Regular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106033"/>
              <a:ext cx="5087089" cy="508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endParaRPr lang="en-US" sz="2100" spc="105" dirty="0">
                <a:solidFill>
                  <a:srgbClr val="000000"/>
                </a:solidFill>
                <a:ea typeface="M+ Regular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750959"/>
              <a:ext cx="5087089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endParaRPr lang="en-US" sz="2799" spc="139" dirty="0">
                <a:solidFill>
                  <a:srgbClr val="000000"/>
                </a:solidFill>
                <a:ea typeface="Noto Sans Regular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474835" y="5067244"/>
            <a:ext cx="3815317" cy="1811562"/>
            <a:chOff x="0" y="0"/>
            <a:chExt cx="5087089" cy="241541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0"/>
              <a:ext cx="5087089" cy="1709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ja-JP" altLang="en-US" sz="4200" dirty="0">
                  <a:solidFill>
                    <a:srgbClr val="000000"/>
                  </a:solidFill>
                  <a:ea typeface="Noto Sans Regular Bold"/>
                </a:rPr>
                <a:t>変数１６：社員名</a:t>
              </a:r>
              <a:endParaRPr lang="en-US" sz="4200" dirty="0">
                <a:solidFill>
                  <a:srgbClr val="000000"/>
                </a:solidFill>
                <a:ea typeface="Noto Sans Regular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106033"/>
              <a:ext cx="5087089" cy="508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endParaRPr lang="en-US" sz="2100" spc="105" dirty="0">
                <a:solidFill>
                  <a:srgbClr val="000000"/>
                </a:solidFill>
                <a:ea typeface="M+ Regular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750959"/>
              <a:ext cx="5087089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endParaRPr lang="en-US" sz="2799" spc="139" dirty="0">
                <a:solidFill>
                  <a:srgbClr val="000000"/>
                </a:solidFill>
                <a:ea typeface="Noto Sans Regular Bold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584682" y="1028700"/>
            <a:ext cx="5828625" cy="1423988"/>
            <a:chOff x="0" y="0"/>
            <a:chExt cx="7771500" cy="1898650"/>
          </a:xfrm>
        </p:grpSpPr>
        <p:sp>
          <p:nvSpPr>
            <p:cNvPr id="34" name="TextBox 34"/>
            <p:cNvSpPr txBox="1"/>
            <p:nvPr/>
          </p:nvSpPr>
          <p:spPr>
            <a:xfrm>
              <a:off x="0" y="0"/>
              <a:ext cx="77715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>
                  <a:solidFill>
                    <a:srgbClr val="006BCB"/>
                  </a:solidFill>
                  <a:ea typeface="Noto Sans Regular"/>
                </a:rPr>
                <a:t>旅行部門スタッフ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047750"/>
              <a:ext cx="7771500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6BCB"/>
                  </a:solidFill>
                  <a:ea typeface="Noto Sans Light"/>
                </a:rPr>
                <a:t>チーム紹介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87429" y="-835648"/>
            <a:ext cx="7489248" cy="748924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481584"/>
            <a:ext cx="9684422" cy="6998277"/>
            <a:chOff x="0" y="0"/>
            <a:chExt cx="1938400" cy="1400751"/>
          </a:xfrm>
        </p:grpSpPr>
        <p:sp>
          <p:nvSpPr>
            <p:cNvPr id="5" name="Freeform 5"/>
            <p:cNvSpPr/>
            <p:nvPr/>
          </p:nvSpPr>
          <p:spPr>
            <a:xfrm>
              <a:off x="48260" y="48260"/>
              <a:ext cx="1890140" cy="1352491"/>
            </a:xfrm>
            <a:custGeom>
              <a:avLst/>
              <a:gdLst/>
              <a:ahLst/>
              <a:cxnLst/>
              <a:rect l="l" t="t" r="r" b="b"/>
              <a:pathLst>
                <a:path w="1890140" h="1352491">
                  <a:moveTo>
                    <a:pt x="0" y="0"/>
                  </a:moveTo>
                  <a:lnTo>
                    <a:pt x="1890140" y="0"/>
                  </a:lnTo>
                  <a:lnTo>
                    <a:pt x="1890140" y="1352491"/>
                  </a:lnTo>
                  <a:lnTo>
                    <a:pt x="0" y="1352491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6350"/>
              <a:ext cx="1890140" cy="1352491"/>
            </a:xfrm>
            <a:custGeom>
              <a:avLst/>
              <a:gdLst/>
              <a:ahLst/>
              <a:cxnLst/>
              <a:rect l="l" t="t" r="r" b="b"/>
              <a:pathLst>
                <a:path w="1890140" h="1352491">
                  <a:moveTo>
                    <a:pt x="0" y="0"/>
                  </a:moveTo>
                  <a:lnTo>
                    <a:pt x="1890140" y="0"/>
                  </a:lnTo>
                  <a:lnTo>
                    <a:pt x="1890140" y="1352491"/>
                  </a:lnTo>
                  <a:lnTo>
                    <a:pt x="0" y="13524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02840" cy="1365191"/>
            </a:xfrm>
            <a:custGeom>
              <a:avLst/>
              <a:gdLst/>
              <a:ahLst/>
              <a:cxnLst/>
              <a:rect l="l" t="t" r="r" b="b"/>
              <a:pathLst>
                <a:path w="1902840" h="1365191">
                  <a:moveTo>
                    <a:pt x="1902840" y="1365191"/>
                  </a:moveTo>
                  <a:lnTo>
                    <a:pt x="0" y="1365191"/>
                  </a:lnTo>
                  <a:lnTo>
                    <a:pt x="0" y="0"/>
                  </a:lnTo>
                  <a:lnTo>
                    <a:pt x="1902840" y="0"/>
                  </a:lnTo>
                  <a:lnTo>
                    <a:pt x="1902840" y="1365191"/>
                  </a:lnTo>
                  <a:close/>
                  <a:moveTo>
                    <a:pt x="12700" y="1352491"/>
                  </a:moveTo>
                  <a:lnTo>
                    <a:pt x="1890140" y="1352491"/>
                  </a:lnTo>
                  <a:lnTo>
                    <a:pt x="1890140" y="12700"/>
                  </a:lnTo>
                  <a:lnTo>
                    <a:pt x="12700" y="12700"/>
                  </a:lnTo>
                  <a:lnTo>
                    <a:pt x="12700" y="1352491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471689" y="-2446948"/>
            <a:ext cx="8684202" cy="8684202"/>
            <a:chOff x="0" y="0"/>
            <a:chExt cx="2787650" cy="278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4069"/>
          <a:stretch>
            <a:fillRect/>
          </a:stretch>
        </p:blipFill>
        <p:spPr>
          <a:xfrm>
            <a:off x="8958959" y="1580496"/>
            <a:ext cx="8806099" cy="90976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89859" y="2398438"/>
            <a:ext cx="7669241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ea typeface="Noto Sans Regular"/>
              </a:rPr>
              <a:t>ご応募</a:t>
            </a:r>
          </a:p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ea typeface="Noto Sans Regular"/>
              </a:rPr>
              <a:t>お待ちしております！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89859" y="6162200"/>
            <a:ext cx="7669241" cy="1095375"/>
            <a:chOff x="0" y="0"/>
            <a:chExt cx="10225654" cy="14605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10225654" cy="79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9"/>
                </a:lnSpc>
                <a:spcBef>
                  <a:spcPct val="0"/>
                </a:spcBef>
              </a:pPr>
              <a:r>
                <a:rPr lang="ja-JP" altLang="en-US" sz="3799" dirty="0">
                  <a:solidFill>
                    <a:srgbClr val="000000"/>
                  </a:solidFill>
                  <a:ea typeface="M+ Regular"/>
                </a:rPr>
                <a:t>変数１８：</a:t>
              </a:r>
              <a:r>
                <a:rPr lang="en-US" sz="3799" dirty="0" err="1">
                  <a:solidFill>
                    <a:srgbClr val="000000"/>
                  </a:solidFill>
                  <a:ea typeface="M+ Regular"/>
                </a:rPr>
                <a:t>応募サイト</a:t>
              </a:r>
              <a:endParaRPr lang="en-US" sz="3799" dirty="0">
                <a:solidFill>
                  <a:srgbClr val="000000"/>
                </a:solidFill>
                <a:ea typeface="M+ Regula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1525"/>
              <a:ext cx="10225654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endParaRPr lang="en-US" sz="3499" dirty="0">
                <a:solidFill>
                  <a:srgbClr val="000000"/>
                </a:solidFill>
                <a:latin typeface="Noto Sans Regular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40519" y="4648389"/>
            <a:ext cx="5083742" cy="875923"/>
            <a:chOff x="0" y="0"/>
            <a:chExt cx="6778323" cy="1167897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45832" cy="1167897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398762" y="174374"/>
              <a:ext cx="5379560" cy="79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FFFFF"/>
                  </a:solidFill>
                  <a:latin typeface="M+ Regular Bold"/>
                </a:rPr>
                <a:t>ARK   旅行   採用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21425" y="4186992"/>
            <a:ext cx="8684202" cy="868420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860723" y="1481584"/>
            <a:ext cx="8953067" cy="8271164"/>
            <a:chOff x="0" y="0"/>
            <a:chExt cx="1792015" cy="1655527"/>
          </a:xfrm>
        </p:grpSpPr>
        <p:sp>
          <p:nvSpPr>
            <p:cNvPr id="5" name="Freeform 5"/>
            <p:cNvSpPr/>
            <p:nvPr/>
          </p:nvSpPr>
          <p:spPr>
            <a:xfrm>
              <a:off x="48260" y="48260"/>
              <a:ext cx="1743754" cy="1607267"/>
            </a:xfrm>
            <a:custGeom>
              <a:avLst/>
              <a:gdLst/>
              <a:ahLst/>
              <a:cxnLst/>
              <a:rect l="l" t="t" r="r" b="b"/>
              <a:pathLst>
                <a:path w="1743754" h="1607267">
                  <a:moveTo>
                    <a:pt x="0" y="0"/>
                  </a:moveTo>
                  <a:lnTo>
                    <a:pt x="1743754" y="0"/>
                  </a:lnTo>
                  <a:lnTo>
                    <a:pt x="1743754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6350"/>
              <a:ext cx="1743754" cy="1607267"/>
            </a:xfrm>
            <a:custGeom>
              <a:avLst/>
              <a:gdLst/>
              <a:ahLst/>
              <a:cxnLst/>
              <a:rect l="l" t="t" r="r" b="b"/>
              <a:pathLst>
                <a:path w="1743754" h="1607267">
                  <a:moveTo>
                    <a:pt x="0" y="0"/>
                  </a:moveTo>
                  <a:lnTo>
                    <a:pt x="1743754" y="0"/>
                  </a:lnTo>
                  <a:lnTo>
                    <a:pt x="1743754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756454" cy="1619967"/>
            </a:xfrm>
            <a:custGeom>
              <a:avLst/>
              <a:gdLst/>
              <a:ahLst/>
              <a:cxnLst/>
              <a:rect l="l" t="t" r="r" b="b"/>
              <a:pathLst>
                <a:path w="1756454" h="1619967">
                  <a:moveTo>
                    <a:pt x="1756454" y="1619967"/>
                  </a:moveTo>
                  <a:lnTo>
                    <a:pt x="0" y="1619967"/>
                  </a:lnTo>
                  <a:lnTo>
                    <a:pt x="0" y="0"/>
                  </a:lnTo>
                  <a:lnTo>
                    <a:pt x="1756454" y="0"/>
                  </a:lnTo>
                  <a:lnTo>
                    <a:pt x="1756454" y="1619967"/>
                  </a:lnTo>
                  <a:close/>
                  <a:moveTo>
                    <a:pt x="12700" y="1607267"/>
                  </a:moveTo>
                  <a:lnTo>
                    <a:pt x="1743754" y="1607267"/>
                  </a:lnTo>
                  <a:lnTo>
                    <a:pt x="1743754" y="12700"/>
                  </a:lnTo>
                  <a:lnTo>
                    <a:pt x="12700" y="12700"/>
                  </a:lnTo>
                  <a:lnTo>
                    <a:pt x="12700" y="1607267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666018" y="2143264"/>
            <a:ext cx="1909128" cy="6504892"/>
            <a:chOff x="0" y="0"/>
            <a:chExt cx="2545504" cy="8673190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Noto Sans Regular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51758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Noto Sans Regular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103516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Noto Sans Regular Bold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655274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Noto Sans Regular Bold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207032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Noto Sans Regular Bold"/>
                </a:rPr>
                <a:t>05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58790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Noto Sans Regular Bold"/>
                </a:rPr>
                <a:t>06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33500" y="2262326"/>
            <a:ext cx="5098553" cy="6266767"/>
            <a:chOff x="0" y="0"/>
            <a:chExt cx="6798070" cy="835569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32708"/>
              <a:ext cx="6798070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 err="1">
                  <a:solidFill>
                    <a:srgbClr val="000000"/>
                  </a:solidFill>
                  <a:ea typeface="M+ Regular"/>
                </a:rPr>
                <a:t>会社概要</a:t>
              </a:r>
              <a:endParaRPr lang="en-US" sz="2999" dirty="0">
                <a:solidFill>
                  <a:srgbClr val="000000"/>
                </a:solidFill>
                <a:ea typeface="M+ Regular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6798070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 err="1">
                  <a:solidFill>
                    <a:srgbClr val="000000"/>
                  </a:solidFill>
                  <a:ea typeface="M+ Regular"/>
                </a:rPr>
                <a:t>企業理念</a:t>
              </a:r>
              <a:endParaRPr lang="en-US" sz="2999" dirty="0">
                <a:solidFill>
                  <a:srgbClr val="000000"/>
                </a:solidFill>
                <a:ea typeface="M+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084466"/>
              <a:ext cx="6798070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ea typeface="M+ Regular"/>
                </a:rPr>
                <a:t>事業内容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636224"/>
              <a:ext cx="6798070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ea typeface="M+ Regular"/>
                </a:rPr>
                <a:t>仕事内容・組織紹介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187982"/>
              <a:ext cx="6798070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ea typeface="M+ Regular"/>
                </a:rPr>
                <a:t>募集要項、選考スケジュール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739740"/>
              <a:ext cx="6798070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ea typeface="M+ Regular"/>
                </a:rPr>
                <a:t>よくある質問への回答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53000" y="1349013"/>
            <a:ext cx="3126057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66"/>
              </a:lnSpc>
              <a:spcBef>
                <a:spcPct val="0"/>
              </a:spcBef>
            </a:pPr>
            <a:r>
              <a:rPr lang="en-US" sz="10388">
                <a:solidFill>
                  <a:srgbClr val="000000"/>
                </a:solidFill>
                <a:ea typeface="Noto Sans Regular Bold"/>
              </a:rPr>
              <a:t>目次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23480" y="-1318927"/>
            <a:ext cx="8684202" cy="868420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063075" y="2052979"/>
            <a:ext cx="5625378" cy="617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19"/>
              </a:lnSpc>
            </a:pPr>
            <a:r>
              <a:rPr lang="en-US" sz="40433">
                <a:solidFill>
                  <a:srgbClr val="13538A"/>
                </a:solidFill>
                <a:latin typeface="Now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8453" y="3979152"/>
            <a:ext cx="6536472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49"/>
              </a:lnSpc>
            </a:pPr>
            <a:r>
              <a:rPr lang="en-US" sz="10958">
                <a:solidFill>
                  <a:srgbClr val="000000"/>
                </a:solidFill>
                <a:ea typeface="Noto Sans Regular"/>
              </a:rPr>
              <a:t>企業理念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21425" y="4186992"/>
            <a:ext cx="8684202" cy="868420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77303" y="5143500"/>
            <a:ext cx="8684202" cy="8684202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938167" y="2894513"/>
            <a:ext cx="7875623" cy="6858235"/>
            <a:chOff x="0" y="0"/>
            <a:chExt cx="1792015" cy="1560519"/>
          </a:xfrm>
        </p:grpSpPr>
        <p:sp>
          <p:nvSpPr>
            <p:cNvPr id="7" name="Freeform 7"/>
            <p:cNvSpPr/>
            <p:nvPr/>
          </p:nvSpPr>
          <p:spPr>
            <a:xfrm>
              <a:off x="48260" y="48260"/>
              <a:ext cx="1743754" cy="1512259"/>
            </a:xfrm>
            <a:custGeom>
              <a:avLst/>
              <a:gdLst/>
              <a:ahLst/>
              <a:cxnLst/>
              <a:rect l="l" t="t" r="r" b="b"/>
              <a:pathLst>
                <a:path w="1743754" h="1512259">
                  <a:moveTo>
                    <a:pt x="0" y="0"/>
                  </a:moveTo>
                  <a:lnTo>
                    <a:pt x="1743754" y="0"/>
                  </a:lnTo>
                  <a:lnTo>
                    <a:pt x="1743754" y="1512259"/>
                  </a:lnTo>
                  <a:lnTo>
                    <a:pt x="0" y="1512259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" y="6350"/>
              <a:ext cx="1743754" cy="1512259"/>
            </a:xfrm>
            <a:custGeom>
              <a:avLst/>
              <a:gdLst/>
              <a:ahLst/>
              <a:cxnLst/>
              <a:rect l="l" t="t" r="r" b="b"/>
              <a:pathLst>
                <a:path w="1743754" h="1512259">
                  <a:moveTo>
                    <a:pt x="0" y="0"/>
                  </a:moveTo>
                  <a:lnTo>
                    <a:pt x="1743754" y="0"/>
                  </a:lnTo>
                  <a:lnTo>
                    <a:pt x="1743754" y="1512259"/>
                  </a:lnTo>
                  <a:lnTo>
                    <a:pt x="0" y="15122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756454" cy="1524959"/>
            </a:xfrm>
            <a:custGeom>
              <a:avLst/>
              <a:gdLst/>
              <a:ahLst/>
              <a:cxnLst/>
              <a:rect l="l" t="t" r="r" b="b"/>
              <a:pathLst>
                <a:path w="1756454" h="1524959">
                  <a:moveTo>
                    <a:pt x="1756454" y="1524959"/>
                  </a:moveTo>
                  <a:lnTo>
                    <a:pt x="0" y="1524959"/>
                  </a:lnTo>
                  <a:lnTo>
                    <a:pt x="0" y="0"/>
                  </a:lnTo>
                  <a:lnTo>
                    <a:pt x="1756454" y="0"/>
                  </a:lnTo>
                  <a:lnTo>
                    <a:pt x="1756454" y="1524959"/>
                  </a:lnTo>
                  <a:close/>
                  <a:moveTo>
                    <a:pt x="12700" y="1512259"/>
                  </a:moveTo>
                  <a:lnTo>
                    <a:pt x="1743754" y="1512259"/>
                  </a:lnTo>
                  <a:lnTo>
                    <a:pt x="1743754" y="12700"/>
                  </a:lnTo>
                  <a:lnTo>
                    <a:pt x="12700" y="12700"/>
                  </a:lnTo>
                  <a:lnTo>
                    <a:pt x="12700" y="1512259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-161925"/>
            <a:ext cx="1955547" cy="2862401"/>
            <a:chOff x="0" y="0"/>
            <a:chExt cx="2607396" cy="381653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607396" cy="3816535"/>
              <a:chOff x="0" y="0"/>
              <a:chExt cx="2771140" cy="405621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71140" cy="4056213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4056213">
                    <a:moveTo>
                      <a:pt x="0" y="0"/>
                    </a:moveTo>
                    <a:lnTo>
                      <a:pt x="0" y="3153243"/>
                    </a:lnTo>
                    <a:lnTo>
                      <a:pt x="1384300" y="4056213"/>
                    </a:lnTo>
                    <a:lnTo>
                      <a:pt x="2771140" y="3153243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0946" y="673100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Noto Sans Regular Bold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946" y="1914617"/>
              <a:ext cx="2545504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ea typeface="Noto Sans Regular Bold"/>
                </a:rPr>
                <a:t>企業理念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884988"/>
            <a:ext cx="7669241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ja-JP" altLang="en-US" sz="5600" dirty="0">
                <a:solidFill>
                  <a:srgbClr val="000000"/>
                </a:solidFill>
                <a:ea typeface="Noto Sans Regular"/>
              </a:rPr>
              <a:t>変数３：企業理念</a:t>
            </a:r>
            <a:endParaRPr lang="en-US" sz="5600" dirty="0">
              <a:solidFill>
                <a:srgbClr val="000000"/>
              </a:solidFill>
              <a:ea typeface="Noto Sans Regula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3830486" y="1028700"/>
            <a:ext cx="2699656" cy="2699656"/>
            <a:chOff x="0" y="0"/>
            <a:chExt cx="3599542" cy="3599542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3599542" cy="3599542"/>
              <a:chOff x="0" y="0"/>
              <a:chExt cx="495300" cy="4953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6BCB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70626" y="1453696"/>
              <a:ext cx="185829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Noto Sans Regular Bold"/>
                </a:rPr>
                <a:t>Vision!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40538" y="5496570"/>
            <a:ext cx="6413044" cy="1027547"/>
            <a:chOff x="0" y="0"/>
            <a:chExt cx="8550726" cy="137006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8550726" cy="58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ja-JP" altLang="en-US" sz="2900" dirty="0">
                  <a:solidFill>
                    <a:srgbClr val="000000"/>
                  </a:solidFill>
                  <a:ea typeface="Noto Sans Regular Bold"/>
                </a:rPr>
                <a:t>変数４：企業理念具体例</a:t>
              </a:r>
              <a:endParaRPr lang="en-US" sz="2900" dirty="0">
                <a:solidFill>
                  <a:srgbClr val="000000"/>
                </a:solidFill>
                <a:ea typeface="Noto Sans Regular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00077"/>
              <a:ext cx="8550726" cy="56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ja-JP" altLang="en-US" sz="2400" dirty="0">
                  <a:solidFill>
                    <a:srgbClr val="000000"/>
                  </a:solidFill>
                  <a:ea typeface="M+ Regular"/>
                </a:rPr>
                <a:t>変数５：企業理念具体例（文）</a:t>
              </a:r>
              <a:endParaRPr lang="en-US" sz="2400" dirty="0">
                <a:solidFill>
                  <a:srgbClr val="000000"/>
                </a:solidFill>
                <a:ea typeface="M+ Regular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69456" y="6805246"/>
            <a:ext cx="6413044" cy="1027547"/>
            <a:chOff x="0" y="0"/>
            <a:chExt cx="8550726" cy="137006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8550726" cy="58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 dirty="0">
                <a:solidFill>
                  <a:srgbClr val="000000"/>
                </a:solidFill>
                <a:ea typeface="Noto Sans Regular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00077"/>
              <a:ext cx="8550726" cy="56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000000"/>
                </a:solidFill>
                <a:ea typeface="M+ Regular"/>
              </a:endParaRP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7777"/>
          <a:stretch>
            <a:fillRect/>
          </a:stretch>
        </p:blipFill>
        <p:spPr>
          <a:xfrm>
            <a:off x="5717587" y="4589963"/>
            <a:ext cx="3803633" cy="60087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23480" y="-1318927"/>
            <a:ext cx="8684202" cy="868420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049961" y="2052979"/>
            <a:ext cx="6638492" cy="617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19"/>
              </a:lnSpc>
            </a:pPr>
            <a:r>
              <a:rPr lang="en-US" sz="40433">
                <a:solidFill>
                  <a:srgbClr val="13538A"/>
                </a:solidFill>
                <a:latin typeface="Now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8453" y="3979152"/>
            <a:ext cx="6536472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49"/>
              </a:lnSpc>
            </a:pPr>
            <a:r>
              <a:rPr lang="en-US" sz="10958">
                <a:solidFill>
                  <a:srgbClr val="000000"/>
                </a:solidFill>
                <a:ea typeface="Noto Sans Regular"/>
              </a:rPr>
              <a:t>会社概要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917199" y="4706538"/>
            <a:ext cx="8684202" cy="868420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-161925"/>
            <a:ext cx="1955547" cy="2862401"/>
            <a:chOff x="0" y="0"/>
            <a:chExt cx="2607396" cy="381653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607396" cy="3816535"/>
              <a:chOff x="0" y="0"/>
              <a:chExt cx="2771140" cy="405621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771140" cy="4056213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4056213">
                    <a:moveTo>
                      <a:pt x="0" y="0"/>
                    </a:moveTo>
                    <a:lnTo>
                      <a:pt x="0" y="3153243"/>
                    </a:lnTo>
                    <a:lnTo>
                      <a:pt x="1384300" y="4056213"/>
                    </a:lnTo>
                    <a:lnTo>
                      <a:pt x="2771140" y="3153243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0946" y="673100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Noto Sans Regular Bold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0946" y="1914617"/>
              <a:ext cx="2545504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ea typeface="Noto Sans Regular Bold"/>
                </a:rPr>
                <a:t>会社概要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60723" y="1481584"/>
            <a:ext cx="8953067" cy="8271164"/>
            <a:chOff x="0" y="0"/>
            <a:chExt cx="1792015" cy="1655527"/>
          </a:xfrm>
        </p:grpSpPr>
        <p:sp>
          <p:nvSpPr>
            <p:cNvPr id="10" name="Freeform 10"/>
            <p:cNvSpPr/>
            <p:nvPr/>
          </p:nvSpPr>
          <p:spPr>
            <a:xfrm>
              <a:off x="48260" y="48260"/>
              <a:ext cx="1743754" cy="1607267"/>
            </a:xfrm>
            <a:custGeom>
              <a:avLst/>
              <a:gdLst/>
              <a:ahLst/>
              <a:cxnLst/>
              <a:rect l="l" t="t" r="r" b="b"/>
              <a:pathLst>
                <a:path w="1743754" h="1607267">
                  <a:moveTo>
                    <a:pt x="0" y="0"/>
                  </a:moveTo>
                  <a:lnTo>
                    <a:pt x="1743754" y="0"/>
                  </a:lnTo>
                  <a:lnTo>
                    <a:pt x="1743754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" y="6350"/>
              <a:ext cx="1743754" cy="1607267"/>
            </a:xfrm>
            <a:custGeom>
              <a:avLst/>
              <a:gdLst/>
              <a:ahLst/>
              <a:cxnLst/>
              <a:rect l="l" t="t" r="r" b="b"/>
              <a:pathLst>
                <a:path w="1743754" h="1607267">
                  <a:moveTo>
                    <a:pt x="0" y="0"/>
                  </a:moveTo>
                  <a:lnTo>
                    <a:pt x="1743754" y="0"/>
                  </a:lnTo>
                  <a:lnTo>
                    <a:pt x="1743754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756454" cy="1619967"/>
            </a:xfrm>
            <a:custGeom>
              <a:avLst/>
              <a:gdLst/>
              <a:ahLst/>
              <a:cxnLst/>
              <a:rect l="l" t="t" r="r" b="b"/>
              <a:pathLst>
                <a:path w="1756454" h="1619967">
                  <a:moveTo>
                    <a:pt x="1756454" y="1619967"/>
                  </a:moveTo>
                  <a:lnTo>
                    <a:pt x="0" y="1619967"/>
                  </a:lnTo>
                  <a:lnTo>
                    <a:pt x="0" y="0"/>
                  </a:lnTo>
                  <a:lnTo>
                    <a:pt x="1756454" y="0"/>
                  </a:lnTo>
                  <a:lnTo>
                    <a:pt x="1756454" y="1619967"/>
                  </a:lnTo>
                  <a:close/>
                  <a:moveTo>
                    <a:pt x="12700" y="1607267"/>
                  </a:moveTo>
                  <a:lnTo>
                    <a:pt x="1743754" y="1607267"/>
                  </a:lnTo>
                  <a:lnTo>
                    <a:pt x="1743754" y="12700"/>
                  </a:lnTo>
                  <a:lnTo>
                    <a:pt x="12700" y="12700"/>
                  </a:lnTo>
                  <a:lnTo>
                    <a:pt x="12700" y="1607267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921720" y="2695713"/>
            <a:ext cx="5098554" cy="5675693"/>
            <a:chOff x="-1" y="-19050"/>
            <a:chExt cx="6798071" cy="75675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28385"/>
              <a:ext cx="6798070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ja-JP" altLang="en-US" sz="2999" dirty="0">
                  <a:solidFill>
                    <a:srgbClr val="000000"/>
                  </a:solidFill>
                  <a:ea typeface="M+ Regular"/>
                </a:rPr>
                <a:t>変数名７：代表名</a:t>
              </a:r>
              <a:endParaRPr lang="en-US" sz="2999" dirty="0">
                <a:solidFill>
                  <a:srgbClr val="000000"/>
                </a:solidFill>
                <a:ea typeface="M+ Regular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6798070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ja-JP" altLang="en-US" sz="2999" dirty="0">
                  <a:solidFill>
                    <a:srgbClr val="000000"/>
                  </a:solidFill>
                  <a:ea typeface="M+ Regular"/>
                </a:rPr>
                <a:t>変数名６：会社名</a:t>
              </a:r>
              <a:endParaRPr lang="en-US" sz="2999" dirty="0">
                <a:solidFill>
                  <a:srgbClr val="000000"/>
                </a:solidFill>
                <a:ea typeface="M+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463120"/>
              <a:ext cx="6798070" cy="59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ja-JP" altLang="en-US" sz="2999" dirty="0">
                  <a:solidFill>
                    <a:srgbClr val="000000"/>
                  </a:solidFill>
                  <a:latin typeface="M+ Regular"/>
                </a:rPr>
                <a:t>変数名８：設立日</a:t>
              </a:r>
              <a:endParaRPr lang="en-US" sz="2999" dirty="0">
                <a:solidFill>
                  <a:srgbClr val="000000"/>
                </a:solidFill>
                <a:latin typeface="M+ Regular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1" y="5185648"/>
              <a:ext cx="6798070" cy="602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ja-JP" altLang="en-US" sz="2999" dirty="0">
                  <a:solidFill>
                    <a:srgbClr val="000000"/>
                  </a:solidFill>
                  <a:latin typeface="M+ Regular"/>
                </a:rPr>
                <a:t>変数名９：社員数</a:t>
              </a:r>
              <a:endParaRPr lang="en-US" sz="2999" dirty="0">
                <a:solidFill>
                  <a:srgbClr val="000000"/>
                </a:solidFill>
                <a:latin typeface="M+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932590"/>
              <a:ext cx="6798070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ja-JP" altLang="en-US" sz="2999" dirty="0">
                  <a:solidFill>
                    <a:srgbClr val="000000"/>
                  </a:solidFill>
                  <a:ea typeface="M+ Regular"/>
                </a:rPr>
                <a:t>変数名１０：資本金</a:t>
              </a:r>
              <a:endParaRPr lang="en-US" sz="2999" dirty="0">
                <a:solidFill>
                  <a:srgbClr val="000000"/>
                </a:solidFill>
                <a:ea typeface="M+ Regular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54239" y="2710001"/>
            <a:ext cx="1909128" cy="5661405"/>
            <a:chOff x="0" y="0"/>
            <a:chExt cx="2545504" cy="754854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254550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 err="1">
                  <a:solidFill>
                    <a:srgbClr val="000000"/>
                  </a:solidFill>
                  <a:ea typeface="Noto Sans Regular Bold"/>
                </a:rPr>
                <a:t>会社名</a:t>
              </a:r>
              <a:endParaRPr lang="en-US" sz="3000" dirty="0">
                <a:solidFill>
                  <a:srgbClr val="000000"/>
                </a:solidFill>
                <a:ea typeface="Noto Sans Regular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25210"/>
              <a:ext cx="254550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Noto Sans Regular Bold"/>
                </a:rPr>
                <a:t>代表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459945"/>
              <a:ext cx="254550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Noto Sans Regular Bold"/>
                </a:rPr>
                <a:t>設立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194680"/>
              <a:ext cx="254550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Noto Sans Regular Bold"/>
                </a:rPr>
                <a:t>社員数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929415"/>
              <a:ext cx="254550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Noto Sans Regular Bold"/>
                </a:rPr>
                <a:t>資本金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8062"/>
          <a:stretch>
            <a:fillRect/>
          </a:stretch>
        </p:blipFill>
        <p:spPr>
          <a:xfrm>
            <a:off x="1761320" y="2391930"/>
            <a:ext cx="6892919" cy="8414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23480" y="-1318927"/>
            <a:ext cx="8684202" cy="868420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20075" y="2052979"/>
            <a:ext cx="6768378" cy="617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19"/>
              </a:lnSpc>
            </a:pPr>
            <a:r>
              <a:rPr lang="en-US" sz="40433">
                <a:solidFill>
                  <a:srgbClr val="13538A"/>
                </a:solidFill>
                <a:latin typeface="Now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8453" y="3979152"/>
            <a:ext cx="6536472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49"/>
              </a:lnSpc>
            </a:pPr>
            <a:r>
              <a:rPr lang="en-US" sz="10958">
                <a:solidFill>
                  <a:srgbClr val="000000"/>
                </a:solidFill>
                <a:ea typeface="Noto Sans Regular"/>
              </a:rPr>
              <a:t>事業内容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194256" y="-2093841"/>
            <a:ext cx="8684202" cy="868420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574723" y="1481584"/>
            <a:ext cx="11239067" cy="8271164"/>
            <a:chOff x="0" y="0"/>
            <a:chExt cx="2249572" cy="1655527"/>
          </a:xfrm>
        </p:grpSpPr>
        <p:sp>
          <p:nvSpPr>
            <p:cNvPr id="5" name="Freeform 5"/>
            <p:cNvSpPr/>
            <p:nvPr/>
          </p:nvSpPr>
          <p:spPr>
            <a:xfrm>
              <a:off x="48260" y="48260"/>
              <a:ext cx="2201312" cy="1607267"/>
            </a:xfrm>
            <a:custGeom>
              <a:avLst/>
              <a:gdLst/>
              <a:ahLst/>
              <a:cxnLst/>
              <a:rect l="l" t="t" r="r" b="b"/>
              <a:pathLst>
                <a:path w="2201312" h="1607267">
                  <a:moveTo>
                    <a:pt x="0" y="0"/>
                  </a:moveTo>
                  <a:lnTo>
                    <a:pt x="2201312" y="0"/>
                  </a:lnTo>
                  <a:lnTo>
                    <a:pt x="2201312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6350"/>
              <a:ext cx="2201312" cy="1607267"/>
            </a:xfrm>
            <a:custGeom>
              <a:avLst/>
              <a:gdLst/>
              <a:ahLst/>
              <a:cxnLst/>
              <a:rect l="l" t="t" r="r" b="b"/>
              <a:pathLst>
                <a:path w="2201312" h="1607267">
                  <a:moveTo>
                    <a:pt x="0" y="0"/>
                  </a:moveTo>
                  <a:lnTo>
                    <a:pt x="2201312" y="0"/>
                  </a:lnTo>
                  <a:lnTo>
                    <a:pt x="2201312" y="1607267"/>
                  </a:lnTo>
                  <a:lnTo>
                    <a:pt x="0" y="16072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214012" cy="1619967"/>
            </a:xfrm>
            <a:custGeom>
              <a:avLst/>
              <a:gdLst/>
              <a:ahLst/>
              <a:cxnLst/>
              <a:rect l="l" t="t" r="r" b="b"/>
              <a:pathLst>
                <a:path w="2214012" h="1619967">
                  <a:moveTo>
                    <a:pt x="2214012" y="1619967"/>
                  </a:moveTo>
                  <a:lnTo>
                    <a:pt x="0" y="1619967"/>
                  </a:lnTo>
                  <a:lnTo>
                    <a:pt x="0" y="0"/>
                  </a:lnTo>
                  <a:lnTo>
                    <a:pt x="2214012" y="0"/>
                  </a:lnTo>
                  <a:lnTo>
                    <a:pt x="2214012" y="1619967"/>
                  </a:lnTo>
                  <a:close/>
                  <a:moveTo>
                    <a:pt x="12700" y="1607267"/>
                  </a:moveTo>
                  <a:lnTo>
                    <a:pt x="2201312" y="1607267"/>
                  </a:lnTo>
                  <a:lnTo>
                    <a:pt x="2201312" y="12700"/>
                  </a:lnTo>
                  <a:lnTo>
                    <a:pt x="12700" y="12700"/>
                  </a:lnTo>
                  <a:lnTo>
                    <a:pt x="12700" y="1607267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-161925"/>
            <a:ext cx="1955547" cy="2862401"/>
            <a:chOff x="0" y="0"/>
            <a:chExt cx="2607396" cy="381653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607396" cy="3816535"/>
              <a:chOff x="0" y="0"/>
              <a:chExt cx="2771140" cy="405621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1140" cy="4056213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4056213">
                    <a:moveTo>
                      <a:pt x="0" y="0"/>
                    </a:moveTo>
                    <a:lnTo>
                      <a:pt x="0" y="3153243"/>
                    </a:lnTo>
                    <a:lnTo>
                      <a:pt x="1384300" y="4056213"/>
                    </a:lnTo>
                    <a:lnTo>
                      <a:pt x="2771140" y="3153243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30946" y="673100"/>
              <a:ext cx="2545504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Noto Sans Regular Bold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0946" y="1914617"/>
              <a:ext cx="2545504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ea typeface="Noto Sans Regular Bold"/>
                </a:rPr>
                <a:t>事業内容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4305" y="6204258"/>
            <a:ext cx="5595966" cy="3548489"/>
            <a:chOff x="0" y="0"/>
            <a:chExt cx="7461288" cy="473131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flipH="1">
              <a:off x="496336" y="0"/>
              <a:ext cx="6964952" cy="441957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2789310"/>
              <a:ext cx="3188373" cy="1942009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028700" y="2884988"/>
            <a:ext cx="3798627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ja-JP" altLang="en-US" sz="5600" dirty="0">
                <a:solidFill>
                  <a:srgbClr val="000000"/>
                </a:solidFill>
                <a:ea typeface="Noto Sans Regular"/>
              </a:rPr>
              <a:t>変数１１：</a:t>
            </a:r>
            <a:endParaRPr lang="en-US" altLang="ja-JP" sz="5600" dirty="0">
              <a:solidFill>
                <a:srgbClr val="000000"/>
              </a:solidFill>
              <a:ea typeface="Noto Sans Regular"/>
            </a:endParaRPr>
          </a:p>
          <a:p>
            <a:pPr>
              <a:lnSpc>
                <a:spcPts val="6720"/>
              </a:lnSpc>
            </a:pPr>
            <a:r>
              <a:rPr lang="ja-JP" altLang="en-US" sz="5600" dirty="0">
                <a:solidFill>
                  <a:srgbClr val="000000"/>
                </a:solidFill>
                <a:ea typeface="Noto Sans Regular"/>
              </a:rPr>
              <a:t>事業内容</a:t>
            </a:r>
            <a:endParaRPr lang="en-US" sz="5600" dirty="0">
              <a:solidFill>
                <a:srgbClr val="000000"/>
              </a:solidFill>
              <a:ea typeface="Noto Sans Regular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798738" y="2894513"/>
            <a:ext cx="8547970" cy="1001847"/>
            <a:chOff x="0" y="0"/>
            <a:chExt cx="11397294" cy="133579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1397294" cy="58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ja-JP" altLang="en-US" sz="2900" dirty="0">
                  <a:solidFill>
                    <a:srgbClr val="000000"/>
                  </a:solidFill>
                  <a:ea typeface="Noto Sans Regular Bold"/>
                </a:rPr>
                <a:t>変数１２：事業内容具体例</a:t>
              </a:r>
              <a:endParaRPr lang="en-US" sz="2900" dirty="0">
                <a:solidFill>
                  <a:srgbClr val="000000"/>
                </a:solidFill>
                <a:ea typeface="Noto Sans Regular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5811"/>
              <a:ext cx="11397294" cy="56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ja-JP" altLang="en-US" sz="2400" dirty="0">
                  <a:solidFill>
                    <a:srgbClr val="000000"/>
                  </a:solidFill>
                  <a:ea typeface="M+ Regular"/>
                </a:rPr>
                <a:t>変数１３：事業内容具体例文</a:t>
              </a:r>
              <a:endParaRPr lang="en-US" sz="2400" dirty="0">
                <a:solidFill>
                  <a:srgbClr val="000000"/>
                </a:solidFill>
                <a:ea typeface="M+ Regular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20271" y="6079821"/>
            <a:ext cx="8547970" cy="1011555"/>
            <a:chOff x="0" y="0"/>
            <a:chExt cx="11397294" cy="134874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11397294" cy="58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 dirty="0">
                <a:solidFill>
                  <a:srgbClr val="000000"/>
                </a:solidFill>
                <a:ea typeface="Noto Sans Regular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65810"/>
              <a:ext cx="11397294" cy="58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000000"/>
                </a:solidFill>
                <a:ea typeface="M+ Regula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23480" y="-1318927"/>
            <a:ext cx="8684202" cy="868420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BC3E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755850" y="2052979"/>
            <a:ext cx="6932603" cy="617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19"/>
              </a:lnSpc>
            </a:pPr>
            <a:r>
              <a:rPr lang="en-US" sz="40433">
                <a:solidFill>
                  <a:srgbClr val="13538A"/>
                </a:solidFill>
                <a:latin typeface="Now Bold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552825"/>
            <a:ext cx="6301373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49"/>
              </a:lnSpc>
            </a:pPr>
            <a:r>
              <a:rPr lang="en-US" sz="10458">
                <a:solidFill>
                  <a:srgbClr val="000000"/>
                </a:solidFill>
                <a:ea typeface="Noto Sans Regular"/>
              </a:rPr>
              <a:t>仕事内容</a:t>
            </a:r>
          </a:p>
          <a:p>
            <a:pPr>
              <a:lnSpc>
                <a:spcPts val="12549"/>
              </a:lnSpc>
            </a:pPr>
            <a:r>
              <a:rPr lang="en-US" sz="10458">
                <a:solidFill>
                  <a:srgbClr val="000000"/>
                </a:solidFill>
                <a:ea typeface="Noto Sans Regular"/>
              </a:rPr>
              <a:t>組織紹介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154</Words>
  <Application>Microsoft Office PowerPoint</Application>
  <PresentationFormat>ユーザー設定</PresentationFormat>
  <Paragraphs>63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M+ Regular</vt:lpstr>
      <vt:lpstr>Arial</vt:lpstr>
      <vt:lpstr>Calibri</vt:lpstr>
      <vt:lpstr>Noto Sans Regular Bold</vt:lpstr>
      <vt:lpstr>Now Bold</vt:lpstr>
      <vt:lpstr>M+ Regular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和田幸志郎</dc:creator>
  <cp:lastModifiedBy>和田 幸志郎</cp:lastModifiedBy>
  <cp:revision>2</cp:revision>
  <dcterms:created xsi:type="dcterms:W3CDTF">2006-08-16T00:00:00Z</dcterms:created>
  <dcterms:modified xsi:type="dcterms:W3CDTF">2023-05-20T07:57:28Z</dcterms:modified>
  <dc:identifier>DAFjb6g3z2s</dc:identifier>
</cp:coreProperties>
</file>